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svg>
</file>

<file path=ppt/media/image-3-4.png>
</file>

<file path=ppt/media/image-3-5.png>
</file>

<file path=ppt/media/image-3-6.png>
</file>

<file path=ppt/media/image-4-1.png>
</file>

<file path=ppt/media/image-5-1.png>
</file>

<file path=ppt/media/image-5-2.sv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Building a Production-Ready Cryptocurrency Dashboard with Streamlit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 Krishnan V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1492" y="579477"/>
            <a:ext cx="7673816" cy="1312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Takeaways for Production Deployment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21492" y="2207300"/>
            <a:ext cx="472559" cy="472559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4077" y="2279452"/>
            <a:ext cx="3696057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Build Resilient Data Pipelines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904077" y="2733556"/>
            <a:ext cx="6991231" cy="1007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multiple fallback sources and intelligent caching to ensure your application remains functional even when external APIs experience downtime or rate limiting.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21492" y="4161592"/>
            <a:ext cx="472559" cy="472559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04077" y="4233743"/>
            <a:ext cx="3318153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Optimise User Experience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904077" y="4687848"/>
            <a:ext cx="6991231" cy="1007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Balance real-time updates with performance through configurable auto-refresh, session state management, and responsive design patterns that work across devices.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21492" y="6115883"/>
            <a:ext cx="472559" cy="472559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04077" y="6188035"/>
            <a:ext cx="2969300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Design for Extensibility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904077" y="6642140"/>
            <a:ext cx="6991231" cy="1007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Modular architecture with separate provider, dashboard, and component classes enables easy addition of new features like portfolio tracking and price alerts without refactoring core logic.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767721"/>
            <a:ext cx="1214080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835706"/>
            <a:ext cx="94190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OVERVIEW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2846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Architecture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3333631"/>
            <a:ext cx="4196358" cy="3128129"/>
          </a:xfrm>
          <a:prstGeom prst="roundRect">
            <a:avLst>
              <a:gd name="adj" fmla="val 304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28224" y="3568065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Multi-Source Data Provider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4412813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fallback system that seamlessly switches between CoinGecko, Binance, and mock data sources to ensure uninterrupted service delivery.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333631"/>
            <a:ext cx="4196358" cy="3128129"/>
          </a:xfrm>
          <a:prstGeom prst="roundRect">
            <a:avLst>
              <a:gd name="adj" fmla="val 304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451396" y="3568065"/>
            <a:ext cx="29778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Dashboard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451396" y="4058483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Streamlit interface with auto-refresh capabilities, customisable refresh intervals, and responsive design for optimal user experience.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333631"/>
            <a:ext cx="4196358" cy="3128129"/>
          </a:xfrm>
          <a:prstGeom prst="roundRect">
            <a:avLst>
              <a:gd name="adj" fmla="val 304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74568" y="35680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Visualisation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74568" y="4058483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Plotly-powered interactive charts supporting multiple cryptocurrencies with configurable time periods from 24 hours to 90 days.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774025"/>
            <a:ext cx="1588651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4950BC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23898" y="904042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96075" y="849630"/>
            <a:ext cx="102905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RESILIENCE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280190" y="130623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Robust Data Pipeline with Intelligent Fallbacks</a:t>
            </a:r>
            <a:endParaRPr lang="en-US" sz="4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06395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32907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Primary Source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378118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CoinGecko API with rate limit handling and error detection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733806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4960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Secondary Source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545103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Binance API as automatic fallback with format conversion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6094690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41074" y="6321504"/>
            <a:ext cx="29348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Mock Data Generator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641074" y="681192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Demonstration data when external APIs are unavailable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093" y="433864"/>
            <a:ext cx="4594979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Smart Caching Strategy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2093" y="1321237"/>
            <a:ext cx="2828211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Benefits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552093" y="1774865"/>
            <a:ext cx="5179576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30-second cache duration reduces API calls by up to 95%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52093" y="2082403"/>
            <a:ext cx="5179576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Timestamp-based validation ensures data freshness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2093" y="2389942"/>
            <a:ext cx="5179576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Separate cache keys for market data, historical prices, and individual cryptocurrency queries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52093" y="2949893"/>
            <a:ext cx="5179576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Graceful degradation when cache misses occur</a:t>
            </a:r>
            <a:endParaRPr lang="en-US" sz="12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4099" y="1340882"/>
            <a:ext cx="7961709" cy="796170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065973"/>
            <a:ext cx="1464112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2188369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2133957"/>
            <a:ext cx="91975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582942"/>
            <a:ext cx="78895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Dashboard Capabilities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3858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Market Overview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349115"/>
            <a:ext cx="41586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tracking of top cryptocurrencies with price, 24-hour change, and market capitalisation metrics displayed in an intuitive grid layout.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35893" y="3858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Charts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4349115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Multi-cryptocurrency comparison with Plotly visualisations supporting 24-hour, 7-day, 30-day, and 90-day historical price analysis.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3858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Filtering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9677995" y="4349115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search functionality by name or symbol with sortable columns for price, market cap, and percentage changes.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623173"/>
            <a:ext cx="10051256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Implementation Deep Dive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299960" y="1780222"/>
            <a:ext cx="30480" cy="5826085"/>
          </a:xfrm>
          <a:prstGeom prst="roundRect">
            <a:avLst>
              <a:gd name="adj" fmla="val 311118"/>
            </a:avLst>
          </a:prstGeom>
          <a:solidFill>
            <a:srgbClr val="C0C1D7"/>
          </a:solidFill>
          <a:ln/>
        </p:spPr>
      </p:sp>
      <p:sp>
        <p:nvSpPr>
          <p:cNvPr id="4" name="Shape 2"/>
          <p:cNvSpPr/>
          <p:nvPr/>
        </p:nvSpPr>
        <p:spPr>
          <a:xfrm>
            <a:off x="6414373" y="2018943"/>
            <a:ext cx="677347" cy="30480"/>
          </a:xfrm>
          <a:prstGeom prst="roundRect">
            <a:avLst>
              <a:gd name="adj" fmla="val 311118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7061240" y="1780222"/>
            <a:ext cx="507921" cy="507921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45893" y="1822549"/>
            <a:ext cx="338614" cy="423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3364111" y="1857732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Configuration Layer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0218" y="2345769"/>
            <a:ext cx="5396151" cy="1444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 page config with wide layout, custom favicon, and expanded sidebar. CSS injection for branded styling with custom colour schemes and responsive typography.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38680" y="3373517"/>
            <a:ext cx="677347" cy="30480"/>
          </a:xfrm>
          <a:prstGeom prst="roundRect">
            <a:avLst>
              <a:gd name="adj" fmla="val 311118"/>
            </a:avLst>
          </a:prstGeom>
          <a:solidFill>
            <a:srgbClr val="C0C1D7"/>
          </a:solidFill>
          <a:ln/>
        </p:spPr>
      </p:sp>
      <p:sp>
        <p:nvSpPr>
          <p:cNvPr id="10" name="Shape 8"/>
          <p:cNvSpPr/>
          <p:nvPr/>
        </p:nvSpPr>
        <p:spPr>
          <a:xfrm>
            <a:off x="7061240" y="3134797"/>
            <a:ext cx="507921" cy="507921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45893" y="3177123"/>
            <a:ext cx="338614" cy="423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8444032" y="3212306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Provider Class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8444032" y="3700343"/>
            <a:ext cx="5396151" cy="1444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MultiSourceDataProvider orchestrates API calls with try-except chains, automatic source rotation, and intelligent error handling for 429 rate limits and timeout scenarios.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6414373" y="4604266"/>
            <a:ext cx="677347" cy="30480"/>
          </a:xfrm>
          <a:prstGeom prst="roundRect">
            <a:avLst>
              <a:gd name="adj" fmla="val 311118"/>
            </a:avLst>
          </a:prstGeom>
          <a:solidFill>
            <a:srgbClr val="C0C1D7"/>
          </a:solidFill>
          <a:ln/>
        </p:spPr>
      </p:sp>
      <p:sp>
        <p:nvSpPr>
          <p:cNvPr id="15" name="Shape 13"/>
          <p:cNvSpPr/>
          <p:nvPr/>
        </p:nvSpPr>
        <p:spPr>
          <a:xfrm>
            <a:off x="7061240" y="4365546"/>
            <a:ext cx="507921" cy="507921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45893" y="4407872"/>
            <a:ext cx="338614" cy="423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3238143" y="4443055"/>
            <a:ext cx="2948226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Dashboard Controller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0218" y="4931093"/>
            <a:ext cx="5396151" cy="1444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CryptoDashboard class manages UI state, session persistence, and component rendering. Implements tab-based navigation with modular display methods for metrics, charts, and tables.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538680" y="5835015"/>
            <a:ext cx="677347" cy="30480"/>
          </a:xfrm>
          <a:prstGeom prst="roundRect">
            <a:avLst>
              <a:gd name="adj" fmla="val 311118"/>
            </a:avLst>
          </a:prstGeom>
          <a:solidFill>
            <a:srgbClr val="C0C1D7"/>
          </a:solidFill>
          <a:ln/>
        </p:spPr>
      </p:sp>
      <p:sp>
        <p:nvSpPr>
          <p:cNvPr id="20" name="Shape 18"/>
          <p:cNvSpPr/>
          <p:nvPr/>
        </p:nvSpPr>
        <p:spPr>
          <a:xfrm>
            <a:off x="7061240" y="5596295"/>
            <a:ext cx="507921" cy="507921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45893" y="5638621"/>
            <a:ext cx="338614" cy="423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8444032" y="5673804"/>
            <a:ext cx="2968585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Auto-Refresh System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8444032" y="6161842"/>
            <a:ext cx="5396151" cy="1444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Time-based rerun logic with configurable intervals (10-300 seconds) and countdown display. Session state management prevents data loss during refreshes.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28023"/>
            <a:ext cx="65792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API Integration Patterns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03778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CoinGecko Integration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368117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 data endpoint with pagination support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8627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Historical price charts with configurable time ranges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29137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 price queries for individual cryptocurrencies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09647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 headers to avoid rate limiting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260377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Binance Fallback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4856321" y="325588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24-hour ticker data for all trading pairs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06098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USDT pair filtering and symbol normalisation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86608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Volume and price change calculations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67118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Format conversion to match CoinGecko structure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19958" y="487085"/>
            <a:ext cx="1034891" cy="348139"/>
          </a:xfrm>
          <a:prstGeom prst="roundRect">
            <a:avLst>
              <a:gd name="adj" fmla="val 17096"/>
            </a:avLst>
          </a:prstGeom>
          <a:noFill/>
          <a:ln w="7620">
            <a:solidFill>
              <a:srgbClr val="4950B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733782" y="547807"/>
            <a:ext cx="807244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FLOW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619958" y="906066"/>
            <a:ext cx="6140529" cy="553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Request Processing Pipeline</a:t>
            </a:r>
            <a:endParaRPr lang="en-US" sz="3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9958" y="1725097"/>
            <a:ext cx="531376" cy="11430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328380" y="1902143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Cache Check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328380" y="2285167"/>
            <a:ext cx="12682061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Validate timestamp and return cached data if available within 30-second window</a:t>
            </a:r>
            <a:endParaRPr lang="en-US" sz="13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587" y="2964894"/>
            <a:ext cx="531376" cy="114300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594009" y="3141940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Primary API Call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1594009" y="3524964"/>
            <a:ext cx="12416433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Attempt CoinGecko request with timeout and error handling</a:t>
            </a:r>
            <a:endParaRPr lang="en-US" sz="13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334" y="4204692"/>
            <a:ext cx="531376" cy="114300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859756" y="4381738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Fallback Execution</a:t>
            </a:r>
            <a:endParaRPr lang="en-US" sz="1700" dirty="0"/>
          </a:p>
        </p:txBody>
      </p:sp>
      <p:sp>
        <p:nvSpPr>
          <p:cNvPr id="13" name="Text 8"/>
          <p:cNvSpPr/>
          <p:nvPr/>
        </p:nvSpPr>
        <p:spPr>
          <a:xfrm>
            <a:off x="1859756" y="4764762"/>
            <a:ext cx="12150685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Switch to Binance API if primary source fails or rate limited</a:t>
            </a:r>
            <a:endParaRPr lang="en-US" sz="13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963" y="5444490"/>
            <a:ext cx="531376" cy="114300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2125385" y="5621536"/>
            <a:ext cx="2402205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Mock Data Generation</a:t>
            </a:r>
            <a:endParaRPr lang="en-US" sz="1700" dirty="0"/>
          </a:p>
        </p:txBody>
      </p:sp>
      <p:sp>
        <p:nvSpPr>
          <p:cNvPr id="16" name="Text 10"/>
          <p:cNvSpPr/>
          <p:nvPr/>
        </p:nvSpPr>
        <p:spPr>
          <a:xfrm>
            <a:off x="2125385" y="6004560"/>
            <a:ext cx="11885057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demonstration data when all external sources unavailable</a:t>
            </a:r>
            <a:endParaRPr lang="en-US" sz="13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1334" y="6684288"/>
            <a:ext cx="531376" cy="114300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859756" y="6861334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Cache Update</a:t>
            </a:r>
            <a:endParaRPr lang="en-US" sz="1700" dirty="0"/>
          </a:p>
        </p:txBody>
      </p:sp>
      <p:sp>
        <p:nvSpPr>
          <p:cNvPr id="19" name="Text 12"/>
          <p:cNvSpPr/>
          <p:nvPr/>
        </p:nvSpPr>
        <p:spPr>
          <a:xfrm>
            <a:off x="1859756" y="7244358"/>
            <a:ext cx="12150685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successful response with current timestamp for future requests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425" y="585311"/>
            <a:ext cx="7052905" cy="654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Interface Components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3425" y="1659255"/>
            <a:ext cx="6477000" cy="2887742"/>
          </a:xfrm>
          <a:prstGeom prst="roundRect">
            <a:avLst>
              <a:gd name="adj" fmla="val 304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56285" y="1682115"/>
            <a:ext cx="6431280" cy="628650"/>
          </a:xfrm>
          <a:prstGeom prst="roundRect">
            <a:avLst>
              <a:gd name="adj" fmla="val 9637"/>
            </a:avLst>
          </a:prstGeom>
          <a:solidFill>
            <a:srgbClr val="DADBF1"/>
          </a:solidFill>
          <a:ln/>
        </p:spPr>
      </p:sp>
      <p:sp>
        <p:nvSpPr>
          <p:cNvPr id="5" name="Text 3"/>
          <p:cNvSpPr/>
          <p:nvPr/>
        </p:nvSpPr>
        <p:spPr>
          <a:xfrm>
            <a:off x="3814763" y="1796177"/>
            <a:ext cx="314325" cy="392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965835" y="2520315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Sidebar Controls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965835" y="2973467"/>
            <a:ext cx="6012180" cy="1341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Auto-refresh toggle with interval slider (10-300 seconds), manual refresh button, quick stats panel showing top 5 cryptocurrencies, and about section with version information.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419975" y="1659255"/>
            <a:ext cx="6477000" cy="2887742"/>
          </a:xfrm>
          <a:prstGeom prst="roundRect">
            <a:avLst>
              <a:gd name="adj" fmla="val 304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42835" y="1682115"/>
            <a:ext cx="6431280" cy="628650"/>
          </a:xfrm>
          <a:prstGeom prst="roundRect">
            <a:avLst>
              <a:gd name="adj" fmla="val 9637"/>
            </a:avLst>
          </a:prstGeom>
          <a:solidFill>
            <a:srgbClr val="DADBF1"/>
          </a:solidFill>
          <a:ln/>
        </p:spPr>
      </p:sp>
      <p:sp>
        <p:nvSpPr>
          <p:cNvPr id="10" name="Text 8"/>
          <p:cNvSpPr/>
          <p:nvPr/>
        </p:nvSpPr>
        <p:spPr>
          <a:xfrm>
            <a:off x="10501313" y="1796177"/>
            <a:ext cx="314325" cy="392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7652385" y="2520315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Market Metrics Grid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7652385" y="2973467"/>
            <a:ext cx="601218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Six-column layout displaying cryptocurrency icons, symbols, current prices, and 24-hour percentage changes with colour-coded indicators for gains and losses.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33425" y="4756547"/>
            <a:ext cx="6477000" cy="2887742"/>
          </a:xfrm>
          <a:prstGeom prst="roundRect">
            <a:avLst>
              <a:gd name="adj" fmla="val 304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56285" y="4779407"/>
            <a:ext cx="6431280" cy="628650"/>
          </a:xfrm>
          <a:prstGeom prst="roundRect">
            <a:avLst>
              <a:gd name="adj" fmla="val 9637"/>
            </a:avLst>
          </a:prstGeom>
          <a:solidFill>
            <a:srgbClr val="DADBF1"/>
          </a:solidFill>
          <a:ln/>
        </p:spPr>
      </p:sp>
      <p:sp>
        <p:nvSpPr>
          <p:cNvPr id="15" name="Text 13"/>
          <p:cNvSpPr/>
          <p:nvPr/>
        </p:nvSpPr>
        <p:spPr>
          <a:xfrm>
            <a:off x="3814763" y="4893469"/>
            <a:ext cx="314325" cy="392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450" dirty="0"/>
          </a:p>
        </p:txBody>
      </p:sp>
      <p:sp>
        <p:nvSpPr>
          <p:cNvPr id="16" name="Text 14"/>
          <p:cNvSpPr/>
          <p:nvPr/>
        </p:nvSpPr>
        <p:spPr>
          <a:xfrm>
            <a:off x="965835" y="5617607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Charts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965835" y="6070759"/>
            <a:ext cx="601218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Multi-select cryptocurrency picker, time period slider, Plotly dark theme visualisations with hover tooltips, and gradient fill for enhanced readability.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7419975" y="4756547"/>
            <a:ext cx="6477000" cy="2887742"/>
          </a:xfrm>
          <a:prstGeom prst="roundRect">
            <a:avLst>
              <a:gd name="adj" fmla="val 304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442835" y="4779407"/>
            <a:ext cx="6431280" cy="628650"/>
          </a:xfrm>
          <a:prstGeom prst="roundRect">
            <a:avLst>
              <a:gd name="adj" fmla="val 9637"/>
            </a:avLst>
          </a:prstGeom>
          <a:solidFill>
            <a:srgbClr val="DADBF1"/>
          </a:solidFill>
          <a:ln/>
        </p:spPr>
      </p:sp>
      <p:sp>
        <p:nvSpPr>
          <p:cNvPr id="20" name="Text 18"/>
          <p:cNvSpPr/>
          <p:nvPr/>
        </p:nvSpPr>
        <p:spPr>
          <a:xfrm>
            <a:off x="10501313" y="4893469"/>
            <a:ext cx="314325" cy="392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450" dirty="0"/>
          </a:p>
        </p:txBody>
      </p:sp>
      <p:sp>
        <p:nvSpPr>
          <p:cNvPr id="21" name="Text 19"/>
          <p:cNvSpPr/>
          <p:nvPr/>
        </p:nvSpPr>
        <p:spPr>
          <a:xfrm>
            <a:off x="7652385" y="5617607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Table</a:t>
            </a:r>
            <a:endParaRPr lang="en-US" sz="2050" dirty="0"/>
          </a:p>
        </p:txBody>
      </p:sp>
      <p:sp>
        <p:nvSpPr>
          <p:cNvPr id="22" name="Text 20"/>
          <p:cNvSpPr/>
          <p:nvPr/>
        </p:nvSpPr>
        <p:spPr>
          <a:xfrm>
            <a:off x="7652385" y="6070759"/>
            <a:ext cx="6012180" cy="1341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Search functionality across name and symbol fields, sortable columns with formatted currency values, emoji indicators for price movements, and pagination for large datasets.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2026-01-05T04:51:47Z</dcterms:created>
  <dcterms:modified xsi:type="dcterms:W3CDTF">2026-01-05T04:51:47Z</dcterms:modified>
</cp:coreProperties>
</file>